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12" r:id="rId2"/>
  </p:sldMasterIdLst>
  <p:notesMasterIdLst>
    <p:notesMasterId r:id="rId23"/>
  </p:notesMasterIdLst>
  <p:sldIdLst>
    <p:sldId id="546" r:id="rId3"/>
    <p:sldId id="550" r:id="rId4"/>
    <p:sldId id="547" r:id="rId5"/>
    <p:sldId id="548" r:id="rId6"/>
    <p:sldId id="557" r:id="rId7"/>
    <p:sldId id="552" r:id="rId8"/>
    <p:sldId id="563" r:id="rId9"/>
    <p:sldId id="558" r:id="rId10"/>
    <p:sldId id="559" r:id="rId11"/>
    <p:sldId id="551" r:id="rId12"/>
    <p:sldId id="560" r:id="rId13"/>
    <p:sldId id="562" r:id="rId14"/>
    <p:sldId id="564" r:id="rId15"/>
    <p:sldId id="565" r:id="rId16"/>
    <p:sldId id="561" r:id="rId17"/>
    <p:sldId id="566" r:id="rId18"/>
    <p:sldId id="553" r:id="rId19"/>
    <p:sldId id="554" r:id="rId20"/>
    <p:sldId id="555" r:id="rId21"/>
    <p:sldId id="55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Simpson" initials="DS" lastIdx="2" clrIdx="0"/>
  <p:cmAuthor id="1" name="Tammy Hoefer" initials="TH" lastIdx="1" clrIdx="1">
    <p:extLst>
      <p:ext uri="{19B8F6BF-5375-455C-9EA6-DF929625EA0E}">
        <p15:presenceInfo xmlns:p15="http://schemas.microsoft.com/office/powerpoint/2012/main" userId="S::thoefer@bcpsqc.ca::bfecb738-4c2c-4c1d-9be9-0eab613dc766" providerId="AD"/>
      </p:ext>
    </p:extLst>
  </p:cmAuthor>
  <p:cmAuthor id="2" name="Colleen Kennedy" initials="CBK" lastIdx="7" clrIdx="2">
    <p:extLst>
      <p:ext uri="{19B8F6BF-5375-455C-9EA6-DF929625EA0E}">
        <p15:presenceInfo xmlns:p15="http://schemas.microsoft.com/office/powerpoint/2012/main" userId="Colleen Kenne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224"/>
    <a:srgbClr val="FF8A1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65678" autoAdjust="0"/>
  </p:normalViewPr>
  <p:slideViewPr>
    <p:cSldViewPr>
      <p:cViewPr varScale="1">
        <p:scale>
          <a:sx n="78" d="100"/>
          <a:sy n="78" d="100"/>
        </p:scale>
        <p:origin x="259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0370AB4-3739-4C03-9498-EB33206CE834}" type="datetimeFigureOut">
              <a:rPr lang="en-CA" smtClean="0"/>
              <a:t>2020-04-16</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8053C7A-8CDC-462D-B2B6-1182CCB88C18}" type="slidenum">
              <a:rPr lang="en-CA" smtClean="0"/>
              <a:t>‹#›</a:t>
            </a:fld>
            <a:endParaRPr lang="en-CA"/>
          </a:p>
        </p:txBody>
      </p:sp>
    </p:spTree>
    <p:extLst>
      <p:ext uri="{BB962C8B-B14F-4D97-AF65-F5344CB8AC3E}">
        <p14:creationId xmlns:p14="http://schemas.microsoft.com/office/powerpoint/2010/main" val="32150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val="326566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63218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65000"/>
                    <a:lumOff val="35000"/>
                  </a:schemeClr>
                </a:solidFill>
              </a:rPr>
              <a:t>While asking and listening to what matters is critical, you must do something about what you hear.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65000"/>
                    <a:lumOff val="35000"/>
                  </a:schemeClr>
                </a:solidFill>
              </a:rPr>
              <a:t>Once you have a better understanding of your patients’ wants and needs, you will want to embed their preferences into care planning and create the space for a true partnership in care. </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331498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chemeClr val="tx1">
                    <a:lumMod val="65000"/>
                    <a:lumOff val="35000"/>
                  </a:schemeClr>
                </a:solidFill>
              </a:rPr>
              <a:t>While time pressure is a major challenge in providing care, research shows that patients usually need only 90 seconds or fewer at the beginning of a conversation to state their concerns</a:t>
            </a:r>
          </a:p>
          <a:p>
            <a:endParaRPr lang="en-CA" sz="1200" dirty="0">
              <a:solidFill>
                <a:schemeClr val="tx1">
                  <a:lumMod val="65000"/>
                  <a:lumOff val="35000"/>
                </a:schemeClr>
              </a:solidFill>
            </a:endParaRPr>
          </a:p>
          <a:p>
            <a:r>
              <a:rPr lang="en-CA" sz="1200" dirty="0">
                <a:solidFill>
                  <a:schemeClr val="tx1">
                    <a:lumMod val="65000"/>
                    <a:lumOff val="35000"/>
                  </a:schemeClr>
                </a:solidFill>
              </a:rPr>
              <a:t>Asking, “What matters to you?” also saves time in the long run by strengthening the provider-patient partnership, which can make care more efficient. </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96606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You do not need to have a solution to every patient response - just talking about concerns can help. Discussions may also highlight opportunities to connect patients with other helpful community resources.</a:t>
            </a:r>
          </a:p>
          <a:p>
            <a:endParaRPr lang="en-CA" b="1"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395761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CA" sz="1200" dirty="0">
                <a:solidFill>
                  <a:schemeClr val="tx1">
                    <a:lumMod val="65000"/>
                    <a:lumOff val="35000"/>
                  </a:schemeClr>
                </a:solidFill>
              </a:rPr>
              <a:t>Adopt a flexible, non-prescriptive approach</a:t>
            </a:r>
          </a:p>
          <a:p>
            <a:pPr marL="514350" indent="-514350">
              <a:buFont typeface="Arial" pitchFamily="34" charset="0"/>
              <a:buAutoNum type="arabicPeriod"/>
            </a:pPr>
            <a:r>
              <a:rPr lang="en-CA" sz="1200" dirty="0">
                <a:solidFill>
                  <a:schemeClr val="tx1">
                    <a:lumMod val="65000"/>
                    <a:lumOff val="35000"/>
                  </a:schemeClr>
                </a:solidFill>
              </a:rPr>
              <a:t>Combine “What Matters To You?” with other work – don’t make it an add-on activity and keep it Simple!</a:t>
            </a:r>
          </a:p>
          <a:p>
            <a:pPr marL="514350" indent="-514350">
              <a:buFont typeface="Arial" pitchFamily="34" charset="0"/>
              <a:buAutoNum type="arabicPeriod"/>
            </a:pPr>
            <a:r>
              <a:rPr lang="en-CA" sz="1200" dirty="0">
                <a:solidFill>
                  <a:schemeClr val="tx1">
                    <a:lumMod val="65000"/>
                    <a:lumOff val="35000"/>
                  </a:schemeClr>
                </a:solidFill>
              </a:rPr>
              <a:t>Keep track of the impact being made e.g. patient satisfaction levels, improvements in safety measures &amp; quality of care </a:t>
            </a:r>
            <a:endParaRPr lang="en-US" sz="1200" dirty="0">
              <a:solidFill>
                <a:schemeClr val="tx1">
                  <a:lumMod val="65000"/>
                  <a:lumOff val="35000"/>
                </a:schemeClr>
              </a:solidFill>
            </a:endParaRPr>
          </a:p>
          <a:p>
            <a:pPr marL="514350" indent="-514350">
              <a:buFont typeface="Arial" pitchFamily="34" charset="0"/>
              <a:buAutoNum type="arabicPeriod"/>
            </a:pPr>
            <a:r>
              <a:rPr lang="en-CA" sz="1200" dirty="0">
                <a:solidFill>
                  <a:schemeClr val="tx1">
                    <a:lumMod val="65000"/>
                    <a:lumOff val="35000"/>
                  </a:schemeClr>
                </a:solidFill>
              </a:rPr>
              <a:t>To be supported in this approach by peers and your organizational leadership</a:t>
            </a:r>
            <a:endParaRPr lang="en-US" sz="1200" dirty="0">
              <a:solidFill>
                <a:schemeClr val="tx1">
                  <a:lumMod val="65000"/>
                  <a:lumOff val="35000"/>
                </a:schemeClr>
              </a:solidFill>
            </a:endParaRP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209145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olidFill>
                  <a:schemeClr val="tx1">
                    <a:lumMod val="65000"/>
                    <a:lumOff val="35000"/>
                  </a:schemeClr>
                </a:solidFill>
              </a:rPr>
              <a:t>Ideas to embed asking “What matters to you?” into acute care: </a:t>
            </a:r>
          </a:p>
          <a:p>
            <a:r>
              <a:rPr lang="en-CA" sz="1200" dirty="0">
                <a:solidFill>
                  <a:schemeClr val="tx1">
                    <a:lumMod val="65000"/>
                    <a:lumOff val="35000"/>
                  </a:schemeClr>
                </a:solidFill>
              </a:rPr>
              <a:t>Include in pre-admission process </a:t>
            </a:r>
          </a:p>
          <a:p>
            <a:r>
              <a:rPr lang="en-CA" sz="1200" dirty="0">
                <a:solidFill>
                  <a:schemeClr val="tx1">
                    <a:lumMod val="65000"/>
                    <a:lumOff val="35000"/>
                  </a:schemeClr>
                </a:solidFill>
              </a:rPr>
              <a:t>Enquire at admission </a:t>
            </a:r>
          </a:p>
          <a:p>
            <a:r>
              <a:rPr lang="en-CA" sz="1200" dirty="0">
                <a:solidFill>
                  <a:schemeClr val="tx1">
                    <a:lumMod val="65000"/>
                    <a:lumOff val="35000"/>
                  </a:schemeClr>
                </a:solidFill>
              </a:rPr>
              <a:t>Document on charts </a:t>
            </a:r>
          </a:p>
          <a:p>
            <a:r>
              <a:rPr lang="en-CA" sz="1200" dirty="0">
                <a:solidFill>
                  <a:schemeClr val="tx1">
                    <a:lumMod val="65000"/>
                    <a:lumOff val="35000"/>
                  </a:schemeClr>
                </a:solidFill>
              </a:rPr>
              <a:t>Create visual reminders such as on a “head-of-bed poster,” whiteboard or unit bulletin board </a:t>
            </a:r>
          </a:p>
          <a:p>
            <a:r>
              <a:rPr lang="en-CA" sz="1200" dirty="0">
                <a:solidFill>
                  <a:schemeClr val="tx1">
                    <a:lumMod val="65000"/>
                    <a:lumOff val="35000"/>
                  </a:schemeClr>
                </a:solidFill>
              </a:rPr>
              <a:t>Integrate in care planning/care conferences </a:t>
            </a:r>
          </a:p>
          <a:p>
            <a:r>
              <a:rPr lang="en-CA" sz="1200" dirty="0">
                <a:solidFill>
                  <a:schemeClr val="tx1">
                    <a:lumMod val="65000"/>
                    <a:lumOff val="35000"/>
                  </a:schemeClr>
                </a:solidFill>
              </a:rPr>
              <a:t>Embed in discharge planning </a:t>
            </a:r>
          </a:p>
          <a:p>
            <a:endParaRPr lang="en-CA" sz="1200" dirty="0">
              <a:solidFill>
                <a:schemeClr val="tx1">
                  <a:lumMod val="65000"/>
                  <a:lumOff val="35000"/>
                </a:schemeClr>
              </a:solidFill>
            </a:endParaRPr>
          </a:p>
          <a:p>
            <a:pPr marL="0" indent="0">
              <a:buNone/>
            </a:pPr>
            <a:r>
              <a:rPr lang="en-CA" sz="1200" dirty="0">
                <a:solidFill>
                  <a:schemeClr val="tx1">
                    <a:lumMod val="65000"/>
                    <a:lumOff val="35000"/>
                  </a:schemeClr>
                </a:solidFill>
              </a:rPr>
              <a:t>Ideas to embed asking “What matters to you?” into primary care: </a:t>
            </a:r>
          </a:p>
          <a:p>
            <a:r>
              <a:rPr lang="en-CA" sz="1200" dirty="0">
                <a:solidFill>
                  <a:schemeClr val="tx1">
                    <a:lumMod val="65000"/>
                    <a:lumOff val="35000"/>
                  </a:schemeClr>
                </a:solidFill>
              </a:rPr>
              <a:t>Include in pre-appointment questionnaire </a:t>
            </a:r>
          </a:p>
          <a:p>
            <a:r>
              <a:rPr lang="en-CA" sz="1200" dirty="0">
                <a:solidFill>
                  <a:schemeClr val="tx1">
                    <a:lumMod val="65000"/>
                    <a:lumOff val="35000"/>
                  </a:schemeClr>
                </a:solidFill>
              </a:rPr>
              <a:t>Post on clinic bulletin board </a:t>
            </a:r>
          </a:p>
          <a:p>
            <a:r>
              <a:rPr lang="en-CA" sz="1200" dirty="0">
                <a:solidFill>
                  <a:schemeClr val="tx1">
                    <a:lumMod val="65000"/>
                    <a:lumOff val="35000"/>
                  </a:schemeClr>
                </a:solidFill>
              </a:rPr>
              <a:t>Discuss at the start of the appointment </a:t>
            </a:r>
          </a:p>
          <a:p>
            <a:r>
              <a:rPr lang="en-CA" sz="1200" dirty="0">
                <a:solidFill>
                  <a:schemeClr val="tx1">
                    <a:lumMod val="65000"/>
                    <a:lumOff val="35000"/>
                  </a:schemeClr>
                </a:solidFill>
              </a:rPr>
              <a:t>Integrate when planning treatment together</a:t>
            </a:r>
          </a:p>
          <a:p>
            <a:endParaRPr lang="en-CA" sz="1200" dirty="0">
              <a:solidFill>
                <a:schemeClr val="tx1">
                  <a:lumMod val="65000"/>
                  <a:lumOff val="35000"/>
                </a:schemeClr>
              </a:solidFill>
            </a:endParaRPr>
          </a:p>
          <a:p>
            <a:pPr marL="0" indent="0">
              <a:buNone/>
            </a:pPr>
            <a:r>
              <a:rPr lang="en-CA" sz="1200" dirty="0">
                <a:solidFill>
                  <a:schemeClr val="tx1">
                    <a:lumMod val="65000"/>
                    <a:lumOff val="35000"/>
                  </a:schemeClr>
                </a:solidFill>
              </a:rPr>
              <a:t>Ideas to embed asking “What matters to you?” into residential care: </a:t>
            </a:r>
          </a:p>
          <a:p>
            <a:r>
              <a:rPr lang="en-CA" sz="1200" dirty="0">
                <a:solidFill>
                  <a:schemeClr val="tx1">
                    <a:lumMod val="65000"/>
                    <a:lumOff val="35000"/>
                  </a:schemeClr>
                </a:solidFill>
              </a:rPr>
              <a:t>Include on intake forms </a:t>
            </a:r>
          </a:p>
          <a:p>
            <a:r>
              <a:rPr lang="en-CA" sz="1200" dirty="0">
                <a:solidFill>
                  <a:schemeClr val="tx1">
                    <a:lumMod val="65000"/>
                    <a:lumOff val="35000"/>
                  </a:schemeClr>
                </a:solidFill>
              </a:rPr>
              <a:t>Embed in P.I.E.C.E.S. (or other) assessments</a:t>
            </a:r>
          </a:p>
          <a:p>
            <a:r>
              <a:rPr lang="en-CA" sz="1200" dirty="0">
                <a:solidFill>
                  <a:schemeClr val="tx1">
                    <a:lumMod val="65000"/>
                    <a:lumOff val="35000"/>
                  </a:schemeClr>
                </a:solidFill>
              </a:rPr>
              <a:t>Integrate in care planning and care conferences </a:t>
            </a:r>
          </a:p>
          <a:p>
            <a:r>
              <a:rPr lang="en-CA" sz="1200" dirty="0">
                <a:solidFill>
                  <a:schemeClr val="tx1">
                    <a:lumMod val="65000"/>
                    <a:lumOff val="35000"/>
                  </a:schemeClr>
                </a:solidFill>
              </a:rPr>
              <a:t>Create visual reminders such as artwork or posters</a:t>
            </a:r>
          </a:p>
          <a:p>
            <a:endParaRPr lang="en-CA" sz="1200" dirty="0">
              <a:solidFill>
                <a:schemeClr val="tx1">
                  <a:lumMod val="65000"/>
                  <a:lumOff val="35000"/>
                </a:schemeClr>
              </a:solidFill>
            </a:endParaRPr>
          </a:p>
          <a:p>
            <a:pPr marL="0" indent="0">
              <a:buNone/>
            </a:pPr>
            <a:endParaRPr lang="en-CA" dirty="0">
              <a:solidFill>
                <a:schemeClr val="tx1">
                  <a:lumMod val="65000"/>
                  <a:lumOff val="35000"/>
                </a:schemeClr>
              </a:solidFill>
            </a:endParaRPr>
          </a:p>
          <a:p>
            <a:pPr marL="0" indent="0">
              <a:buNone/>
            </a:pPr>
            <a:r>
              <a:rPr lang="en-CA" sz="1200" dirty="0">
                <a:solidFill>
                  <a:schemeClr val="tx1">
                    <a:lumMod val="65000"/>
                    <a:lumOff val="35000"/>
                  </a:schemeClr>
                </a:solidFill>
              </a:rPr>
              <a:t>Ideas to embed asking “What matters to you?” into community care: </a:t>
            </a:r>
          </a:p>
          <a:p>
            <a:r>
              <a:rPr lang="en-CA" sz="1200" dirty="0">
                <a:solidFill>
                  <a:schemeClr val="tx1">
                    <a:lumMod val="65000"/>
                    <a:lumOff val="35000"/>
                  </a:schemeClr>
                </a:solidFill>
              </a:rPr>
              <a:t>Include on consultation forms </a:t>
            </a:r>
          </a:p>
          <a:p>
            <a:r>
              <a:rPr lang="en-CA" sz="1200" dirty="0">
                <a:solidFill>
                  <a:schemeClr val="tx1">
                    <a:lumMod val="65000"/>
                    <a:lumOff val="35000"/>
                  </a:schemeClr>
                </a:solidFill>
              </a:rPr>
              <a:t>Document on charts </a:t>
            </a:r>
          </a:p>
          <a:p>
            <a:r>
              <a:rPr lang="en-CA" sz="1200" dirty="0">
                <a:solidFill>
                  <a:schemeClr val="tx1">
                    <a:lumMod val="65000"/>
                    <a:lumOff val="35000"/>
                  </a:schemeClr>
                </a:solidFill>
              </a:rPr>
              <a:t>Identify on treatment plans</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337683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65000"/>
                    <a:lumOff val="35000"/>
                  </a:schemeClr>
                </a:solidFill>
              </a:rPr>
              <a:t>On June 9 2020 we will celebrate International “What Matters To You?” Day, but truly every day is an opportunity to incorporate what is important to patients and their families into the care planning process.</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C03277-59F7-4531-AA4A-B43AE312855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319175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84163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184163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EC8CB9-07CB-4ADE-88D3-217C4BEFE6D7}"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366659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188438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77055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dirty="0"/>
          </a:p>
          <a:p>
            <a:pPr marL="0" indent="0">
              <a:buNone/>
            </a:pPr>
            <a:r>
              <a:rPr lang="en-CA" sz="1200" dirty="0">
                <a:solidFill>
                  <a:schemeClr val="tx1">
                    <a:lumMod val="65000"/>
                    <a:lumOff val="35000"/>
                  </a:schemeClr>
                </a:solidFill>
              </a:rPr>
              <a:t>Here are some suggestions for different ways that you can ask, “What matters to you?”: </a:t>
            </a:r>
            <a:br>
              <a:rPr lang="en-CA" sz="1200" dirty="0">
                <a:solidFill>
                  <a:schemeClr val="tx1">
                    <a:lumMod val="65000"/>
                    <a:lumOff val="35000"/>
                  </a:schemeClr>
                </a:solidFill>
              </a:rPr>
            </a:br>
            <a:endParaRPr lang="en-CA" sz="1200" dirty="0">
              <a:solidFill>
                <a:schemeClr val="tx1">
                  <a:lumMod val="65000"/>
                  <a:lumOff val="35000"/>
                </a:schemeClr>
              </a:solidFill>
            </a:endParaRPr>
          </a:p>
          <a:p>
            <a:r>
              <a:rPr lang="en-CA" sz="1200" dirty="0">
                <a:solidFill>
                  <a:schemeClr val="tx1">
                    <a:lumMod val="65000"/>
                    <a:lumOff val="35000"/>
                  </a:schemeClr>
                </a:solidFill>
              </a:rPr>
              <a:t>What is important to you at the moment? </a:t>
            </a:r>
          </a:p>
          <a:p>
            <a:r>
              <a:rPr lang="en-CA" sz="1200" dirty="0">
                <a:solidFill>
                  <a:schemeClr val="tx1">
                    <a:lumMod val="65000"/>
                    <a:lumOff val="35000"/>
                  </a:schemeClr>
                </a:solidFill>
              </a:rPr>
              <a:t>What would you like to achieve as a result of our work together? </a:t>
            </a:r>
          </a:p>
          <a:p>
            <a:r>
              <a:rPr lang="en-CA" sz="1200" dirty="0">
                <a:solidFill>
                  <a:schemeClr val="tx1">
                    <a:lumMod val="65000"/>
                    <a:lumOff val="35000"/>
                  </a:schemeClr>
                </a:solidFill>
              </a:rPr>
              <a:t>What can I do to best support you in your care today? </a:t>
            </a:r>
          </a:p>
          <a:p>
            <a:r>
              <a:rPr lang="en-CA" sz="1200" dirty="0">
                <a:solidFill>
                  <a:schemeClr val="tx1">
                    <a:lumMod val="65000"/>
                    <a:lumOff val="35000"/>
                  </a:schemeClr>
                </a:solidFill>
              </a:rPr>
              <a:t>For your care, what’s your ideal scenario? </a:t>
            </a:r>
          </a:p>
          <a:p>
            <a:r>
              <a:rPr lang="en-CA" sz="1200" dirty="0">
                <a:solidFill>
                  <a:schemeClr val="tx1">
                    <a:lumMod val="65000"/>
                    <a:lumOff val="35000"/>
                  </a:schemeClr>
                </a:solidFill>
              </a:rPr>
              <a:t>Is there anything else you want to tell me that I haven’t asked about? </a:t>
            </a:r>
          </a:p>
          <a:p>
            <a:r>
              <a:rPr lang="en-CA" sz="1200" dirty="0">
                <a:solidFill>
                  <a:schemeClr val="tx1">
                    <a:lumMod val="65000"/>
                    <a:lumOff val="35000"/>
                  </a:schemeClr>
                </a:solidFill>
              </a:rPr>
              <a:t>What are your goals and how can I help you achieve them? </a:t>
            </a:r>
          </a:p>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158727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6474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D5E351-7138-4EA6-8060-77FF3C8530E0}"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326566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2208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9910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4988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7760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5442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6526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681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6030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9293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9024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9626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23272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583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1653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947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056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4649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8832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792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1828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3305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4224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130558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C376-3BEB-479D-8F80-05EE8B58D27F}" type="datetimeFigureOut">
              <a:rPr lang="en-CA" smtClean="0">
                <a:solidFill>
                  <a:prstClr val="black">
                    <a:tint val="75000"/>
                  </a:prstClr>
                </a:solidFill>
              </a:rPr>
              <a:pPr/>
              <a:t>2020-04-16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13B77-8E2D-41E6-A631-4A44C733BCC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8617146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whatmatterstoyoubc.c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whatmatterstoyou@bcpsqc.c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1"/>
          <p:cNvSpPr>
            <a:spLocks noGrp="1"/>
          </p:cNvSpPr>
          <p:nvPr>
            <p:ph type="ctrTitle"/>
          </p:nvPr>
        </p:nvSpPr>
        <p:spPr>
          <a:xfrm>
            <a:off x="685800" y="1052736"/>
            <a:ext cx="7772400" cy="1470025"/>
          </a:xfrm>
        </p:spPr>
        <p:txBody>
          <a:bodyPr>
            <a:normAutofit/>
          </a:bodyPr>
          <a:lstStyle/>
          <a:p>
            <a:r>
              <a:rPr lang="en-CA" sz="4800" b="1" dirty="0"/>
              <a:t>WHAT MATTERS TO YOU?</a:t>
            </a:r>
          </a:p>
        </p:txBody>
      </p:sp>
      <p:sp>
        <p:nvSpPr>
          <p:cNvPr id="3" name="Subtitle 2"/>
          <p:cNvSpPr>
            <a:spLocks noGrp="1"/>
          </p:cNvSpPr>
          <p:nvPr>
            <p:ph type="subTitle" idx="1"/>
          </p:nvPr>
        </p:nvSpPr>
        <p:spPr>
          <a:xfrm>
            <a:off x="1371600" y="2420888"/>
            <a:ext cx="6400800" cy="1152128"/>
          </a:xfrm>
        </p:spPr>
        <p:txBody>
          <a:bodyPr>
            <a:noAutofit/>
          </a:bodyPr>
          <a:lstStyle/>
          <a:p>
            <a:r>
              <a:rPr lang="en-CA" sz="2800" dirty="0"/>
              <a:t>Ask what matters. </a:t>
            </a:r>
          </a:p>
          <a:p>
            <a:r>
              <a:rPr lang="en-CA" sz="2800" dirty="0"/>
              <a:t>Listen to what matters. </a:t>
            </a:r>
          </a:p>
          <a:p>
            <a:r>
              <a:rPr lang="en-CA" sz="2800" dirty="0"/>
              <a:t>Do what matters.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13" t="32507" r="56682" b="20613"/>
          <a:stretch/>
        </p:blipFill>
        <p:spPr bwMode="auto">
          <a:xfrm>
            <a:off x="5796136" y="116632"/>
            <a:ext cx="3312368" cy="75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8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83096"/>
            <a:ext cx="8640960" cy="4525963"/>
          </a:xfrm>
        </p:spPr>
        <p:txBody>
          <a:bodyPr>
            <a:noAutofit/>
          </a:bodyPr>
          <a:lstStyle/>
          <a:p>
            <a:pPr marL="0" indent="0">
              <a:buNone/>
            </a:pPr>
            <a:r>
              <a:rPr lang="en-CA" sz="3000" dirty="0">
                <a:solidFill>
                  <a:schemeClr val="tx1">
                    <a:lumMod val="65000"/>
                    <a:lumOff val="35000"/>
                  </a:schemeClr>
                </a:solidFill>
              </a:rPr>
              <a:t>Asking “What matters to you?” is about deep listening in order to understand what is being communicated.</a:t>
            </a:r>
          </a:p>
          <a:p>
            <a:pPr marL="0" indent="0">
              <a:buNone/>
            </a:pPr>
            <a:endParaRPr lang="en-CA" sz="1100" dirty="0">
              <a:solidFill>
                <a:schemeClr val="tx1">
                  <a:lumMod val="65000"/>
                  <a:lumOff val="35000"/>
                </a:schemeClr>
              </a:solidFill>
            </a:endParaRPr>
          </a:p>
          <a:p>
            <a:pPr marL="0" indent="0">
              <a:buNone/>
            </a:pPr>
            <a:r>
              <a:rPr lang="en-CA" sz="3000" dirty="0">
                <a:solidFill>
                  <a:schemeClr val="tx1">
                    <a:lumMod val="65000"/>
                    <a:lumOff val="35000"/>
                  </a:schemeClr>
                </a:solidFill>
              </a:rPr>
              <a:t>Some active listening techniques include:</a:t>
            </a:r>
          </a:p>
          <a:p>
            <a:r>
              <a:rPr lang="en-CA" sz="3000" dirty="0">
                <a:solidFill>
                  <a:schemeClr val="tx1">
                    <a:lumMod val="65000"/>
                    <a:lumOff val="35000"/>
                  </a:schemeClr>
                </a:solidFill>
              </a:rPr>
              <a:t>Asking open ended questions</a:t>
            </a:r>
          </a:p>
          <a:p>
            <a:r>
              <a:rPr lang="en-CA" sz="3000" dirty="0">
                <a:solidFill>
                  <a:schemeClr val="tx1">
                    <a:lumMod val="65000"/>
                    <a:lumOff val="35000"/>
                  </a:schemeClr>
                </a:solidFill>
              </a:rPr>
              <a:t>Clarifying meaning</a:t>
            </a:r>
          </a:p>
          <a:p>
            <a:r>
              <a:rPr lang="en-CA" sz="3000" dirty="0">
                <a:solidFill>
                  <a:schemeClr val="tx1">
                    <a:lumMod val="65000"/>
                    <a:lumOff val="35000"/>
                  </a:schemeClr>
                </a:solidFill>
              </a:rPr>
              <a:t>Allowing pauses</a:t>
            </a:r>
          </a:p>
          <a:p>
            <a:r>
              <a:rPr lang="en-CA" sz="3000" dirty="0">
                <a:solidFill>
                  <a:schemeClr val="tx1">
                    <a:lumMod val="65000"/>
                    <a:lumOff val="35000"/>
                  </a:schemeClr>
                </a:solidFill>
              </a:rPr>
              <a:t>Paraphrasing</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900" b="1" dirty="0">
                <a:solidFill>
                  <a:srgbClr val="C4C224"/>
                </a:solidFill>
                <a:latin typeface="Arial" charset="0"/>
                <a:ea typeface="ＭＳ Ｐゴシック" charset="0"/>
                <a:cs typeface="ＭＳ Ｐゴシック" charset="0"/>
              </a:rPr>
              <a:t>Listening to What Matters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93096"/>
            <a:ext cx="29146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71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dirty="0">
                <a:solidFill>
                  <a:schemeClr val="tx1">
                    <a:lumMod val="65000"/>
                    <a:lumOff val="35000"/>
                  </a:schemeClr>
                </a:solidFill>
              </a:rPr>
              <a:t>Nonverbal communication is also important and you might want to consider the following when meeting with patients, family members or caregivers.</a:t>
            </a:r>
          </a:p>
          <a:p>
            <a:pPr marL="0" indent="0">
              <a:buNone/>
            </a:pPr>
            <a:endParaRPr lang="en-CA" sz="1800" dirty="0">
              <a:solidFill>
                <a:schemeClr val="tx1">
                  <a:lumMod val="65000"/>
                  <a:lumOff val="35000"/>
                </a:schemeClr>
              </a:solidFill>
            </a:endParaRPr>
          </a:p>
          <a:p>
            <a:r>
              <a:rPr lang="en-CA" dirty="0">
                <a:solidFill>
                  <a:schemeClr val="tx1">
                    <a:lumMod val="65000"/>
                    <a:lumOff val="35000"/>
                  </a:schemeClr>
                </a:solidFill>
              </a:rPr>
              <a:t>Body posture</a:t>
            </a:r>
          </a:p>
          <a:p>
            <a:r>
              <a:rPr lang="en-CA" dirty="0">
                <a:solidFill>
                  <a:schemeClr val="tx1">
                    <a:lumMod val="65000"/>
                    <a:lumOff val="35000"/>
                  </a:schemeClr>
                </a:solidFill>
              </a:rPr>
              <a:t>Facial expression</a:t>
            </a:r>
          </a:p>
          <a:p>
            <a:r>
              <a:rPr lang="en-CA" dirty="0">
                <a:solidFill>
                  <a:schemeClr val="tx1">
                    <a:lumMod val="65000"/>
                    <a:lumOff val="35000"/>
                  </a:schemeClr>
                </a:solidFill>
              </a:rPr>
              <a:t>Eye contact</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900" b="1" dirty="0">
                <a:solidFill>
                  <a:srgbClr val="C4C224"/>
                </a:solidFill>
                <a:latin typeface="Arial" charset="0"/>
                <a:ea typeface="ＭＳ Ｐゴシック" charset="0"/>
                <a:cs typeface="ＭＳ Ｐゴシック" charset="0"/>
              </a:rPr>
              <a:t>Listening to What Matters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93096"/>
            <a:ext cx="29146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32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solidFill>
                  <a:schemeClr val="tx1">
                    <a:lumMod val="65000"/>
                    <a:lumOff val="35000"/>
                  </a:schemeClr>
                </a:solidFill>
              </a:rPr>
              <a:t>Not just asking and listening</a:t>
            </a:r>
          </a:p>
          <a:p>
            <a:r>
              <a:rPr lang="en-CA" dirty="0">
                <a:solidFill>
                  <a:schemeClr val="tx1">
                    <a:lumMod val="65000"/>
                    <a:lumOff val="35000"/>
                  </a:schemeClr>
                </a:solidFill>
              </a:rPr>
              <a:t>Must act</a:t>
            </a:r>
          </a:p>
          <a:p>
            <a:r>
              <a:rPr lang="en-CA" dirty="0">
                <a:solidFill>
                  <a:schemeClr val="tx1">
                    <a:lumMod val="65000"/>
                    <a:lumOff val="35000"/>
                  </a:schemeClr>
                </a:solidFill>
              </a:rPr>
              <a:t>Embed into care preferences</a:t>
            </a:r>
          </a:p>
          <a:p>
            <a:r>
              <a:rPr lang="en-CA" dirty="0">
                <a:solidFill>
                  <a:schemeClr val="tx1">
                    <a:lumMod val="65000"/>
                    <a:lumOff val="35000"/>
                  </a:schemeClr>
                </a:solidFill>
              </a:rPr>
              <a:t>About a partnership in care</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Doing What Matters</a:t>
            </a:r>
          </a:p>
        </p:txBody>
      </p:sp>
    </p:spTree>
    <p:extLst>
      <p:ext uri="{BB962C8B-B14F-4D97-AF65-F5344CB8AC3E}">
        <p14:creationId xmlns:p14="http://schemas.microsoft.com/office/powerpoint/2010/main" val="208247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 y="1687823"/>
            <a:ext cx="8938828" cy="4525963"/>
          </a:xfrm>
        </p:spPr>
        <p:txBody>
          <a:bodyPr>
            <a:noAutofit/>
          </a:bodyPr>
          <a:lstStyle/>
          <a:p>
            <a:pPr marL="0" indent="0">
              <a:buNone/>
            </a:pPr>
            <a:r>
              <a:rPr lang="en-CA" sz="3000" dirty="0">
                <a:solidFill>
                  <a:schemeClr val="tx1">
                    <a:lumMod val="65000"/>
                    <a:lumOff val="35000"/>
                  </a:schemeClr>
                </a:solidFill>
              </a:rPr>
              <a:t>I do not have the time to ask “What Matters To You?”</a:t>
            </a:r>
          </a:p>
          <a:p>
            <a:pPr lvl="1"/>
            <a:r>
              <a:rPr lang="en-CA" sz="3000" dirty="0">
                <a:solidFill>
                  <a:schemeClr val="tx1">
                    <a:lumMod val="65000"/>
                    <a:lumOff val="35000"/>
                  </a:schemeClr>
                </a:solidFill>
              </a:rPr>
              <a:t>Patients usually need only 90 seconds or fewer at the beginning of a conversation to state their concerns</a:t>
            </a:r>
          </a:p>
          <a:p>
            <a:pPr lvl="1"/>
            <a:endParaRPr lang="en-CA" sz="1600" dirty="0">
              <a:solidFill>
                <a:schemeClr val="tx1">
                  <a:lumMod val="65000"/>
                  <a:lumOff val="35000"/>
                </a:schemeClr>
              </a:solidFill>
            </a:endParaRPr>
          </a:p>
          <a:p>
            <a:pPr lvl="1"/>
            <a:r>
              <a:rPr lang="en-CA" sz="3000" dirty="0">
                <a:solidFill>
                  <a:schemeClr val="tx1">
                    <a:lumMod val="65000"/>
                    <a:lumOff val="35000"/>
                  </a:schemeClr>
                </a:solidFill>
              </a:rPr>
              <a:t>Saves time in the long run by strengthening the provider-patient partnership</a:t>
            </a:r>
          </a:p>
          <a:p>
            <a:pPr marL="0" indent="0">
              <a:buNone/>
            </a:pPr>
            <a:endParaRPr lang="en-CA" sz="3000"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Addressing the Myths!</a:t>
            </a:r>
          </a:p>
        </p:txBody>
      </p:sp>
      <p:sp>
        <p:nvSpPr>
          <p:cNvPr id="2" name="Footer Placeholder 1">
            <a:extLst>
              <a:ext uri="{FF2B5EF4-FFF2-40B4-BE49-F238E27FC236}">
                <a16:creationId xmlns:a16="http://schemas.microsoft.com/office/drawing/2014/main" id="{288EE80E-00A5-42A2-B586-556CD85B9653}"/>
              </a:ext>
            </a:extLst>
          </p:cNvPr>
          <p:cNvSpPr>
            <a:spLocks noGrp="1"/>
          </p:cNvSpPr>
          <p:nvPr>
            <p:ph type="ftr" sz="quarter" idx="11"/>
          </p:nvPr>
        </p:nvSpPr>
        <p:spPr>
          <a:xfrm>
            <a:off x="1331640" y="6497961"/>
            <a:ext cx="5256584" cy="360039"/>
          </a:xfrm>
        </p:spPr>
        <p:txBody>
          <a:bodyPr/>
          <a:lstStyle/>
          <a:p>
            <a:pPr algn="l"/>
            <a:r>
              <a:rPr lang="en-CA" sz="1050" dirty="0">
                <a:solidFill>
                  <a:prstClr val="black">
                    <a:tint val="75000"/>
                  </a:prstClr>
                </a:solidFill>
              </a:rPr>
              <a:t>Halpern J. What is clinical empathy? J Gen Intern Med. 2003; 18(8), 670–674.</a:t>
            </a:r>
          </a:p>
          <a:p>
            <a:pPr algn="l"/>
            <a:r>
              <a:rPr lang="en-US" sz="1050" dirty="0"/>
              <a:t>Bryant L. The art of active listening. </a:t>
            </a:r>
            <a:r>
              <a:rPr lang="en-US" sz="1050" dirty="0" err="1"/>
              <a:t>Pract</a:t>
            </a:r>
            <a:r>
              <a:rPr lang="en-US" sz="1050" dirty="0"/>
              <a:t> </a:t>
            </a:r>
            <a:r>
              <a:rPr lang="en-US" sz="1050" dirty="0" err="1"/>
              <a:t>Nurs</a:t>
            </a:r>
            <a:r>
              <a:rPr lang="en-US" sz="1050" dirty="0"/>
              <a:t>. 2009; 37(6), 49-52.</a:t>
            </a:r>
          </a:p>
          <a:p>
            <a:endParaRPr lang="en-CA" dirty="0">
              <a:solidFill>
                <a:prstClr val="black">
                  <a:tint val="75000"/>
                </a:prstClr>
              </a:solidFill>
            </a:endParaRPr>
          </a:p>
        </p:txBody>
      </p:sp>
    </p:spTree>
    <p:extLst>
      <p:ext uri="{BB962C8B-B14F-4D97-AF65-F5344CB8AC3E}">
        <p14:creationId xmlns:p14="http://schemas.microsoft.com/office/powerpoint/2010/main" val="2343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What if I cannot do anything about what I hear?</a:t>
            </a:r>
          </a:p>
          <a:p>
            <a:pPr marL="0" indent="0">
              <a:buNone/>
            </a:pPr>
            <a:endParaRPr lang="en-CA" sz="3000" dirty="0">
              <a:solidFill>
                <a:schemeClr val="tx1">
                  <a:lumMod val="65000"/>
                  <a:lumOff val="35000"/>
                </a:schemeClr>
              </a:solidFill>
            </a:endParaRPr>
          </a:p>
          <a:p>
            <a:pPr>
              <a:buFontTx/>
              <a:buChar char="-"/>
            </a:pPr>
            <a:r>
              <a:rPr lang="en-US" sz="3000" dirty="0">
                <a:solidFill>
                  <a:schemeClr val="tx1">
                    <a:lumMod val="65000"/>
                    <a:lumOff val="35000"/>
                  </a:schemeClr>
                </a:solidFill>
              </a:rPr>
              <a:t>You do not need to have a solution to every patient response - just talking about concerns can help </a:t>
            </a:r>
          </a:p>
          <a:p>
            <a:pPr>
              <a:buFontTx/>
              <a:buChar char="-"/>
            </a:pPr>
            <a:r>
              <a:rPr lang="en-US" sz="3000" dirty="0">
                <a:solidFill>
                  <a:schemeClr val="tx1">
                    <a:lumMod val="65000"/>
                    <a:lumOff val="35000"/>
                  </a:schemeClr>
                </a:solidFill>
              </a:rPr>
              <a:t>You can connect them to other helpful resources</a:t>
            </a:r>
            <a:r>
              <a:rPr lang="en-CA" sz="3000" dirty="0"/>
              <a:t> </a:t>
            </a:r>
            <a:endParaRPr lang="en-US" sz="3000" dirty="0"/>
          </a:p>
          <a:p>
            <a:pPr marL="0" indent="0">
              <a:buNone/>
            </a:pPr>
            <a:endParaRPr lang="en-CA" sz="3000" dirty="0">
              <a:solidFill>
                <a:schemeClr val="tx1">
                  <a:lumMod val="65000"/>
                  <a:lumOff val="35000"/>
                </a:schemeClr>
              </a:solidFill>
            </a:endParaRPr>
          </a:p>
          <a:p>
            <a:pPr marL="0" indent="0">
              <a:buNone/>
            </a:pPr>
            <a:endParaRPr lang="en-CA" sz="3000"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Addressing the Myths!</a:t>
            </a:r>
          </a:p>
        </p:txBody>
      </p:sp>
    </p:spTree>
    <p:extLst>
      <p:ext uri="{BB962C8B-B14F-4D97-AF65-F5344CB8AC3E}">
        <p14:creationId xmlns:p14="http://schemas.microsoft.com/office/powerpoint/2010/main" val="22346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A multiple case study evaluation from Scotland identified the following enablers to asking “What Matters To You?”</a:t>
            </a:r>
          </a:p>
          <a:p>
            <a:pPr marL="0" indent="0">
              <a:buNone/>
            </a:pPr>
            <a:endParaRPr lang="en-CA" sz="2000" dirty="0">
              <a:solidFill>
                <a:schemeClr val="tx1">
                  <a:lumMod val="65000"/>
                  <a:lumOff val="35000"/>
                </a:schemeClr>
              </a:solidFill>
            </a:endParaRPr>
          </a:p>
          <a:p>
            <a:pPr marL="514350" indent="-514350">
              <a:buAutoNum type="arabicPeriod"/>
            </a:pPr>
            <a:r>
              <a:rPr lang="en-CA" sz="3000" dirty="0">
                <a:solidFill>
                  <a:schemeClr val="tx1">
                    <a:lumMod val="65000"/>
                    <a:lumOff val="35000"/>
                  </a:schemeClr>
                </a:solidFill>
              </a:rPr>
              <a:t>Adopt a flexible, non-prescriptive approach;</a:t>
            </a:r>
          </a:p>
          <a:p>
            <a:pPr marL="514350" indent="-514350">
              <a:buAutoNum type="arabicPeriod"/>
            </a:pPr>
            <a:r>
              <a:rPr lang="en-CA" sz="3000" dirty="0">
                <a:solidFill>
                  <a:schemeClr val="tx1">
                    <a:lumMod val="65000"/>
                    <a:lumOff val="35000"/>
                  </a:schemeClr>
                </a:solidFill>
              </a:rPr>
              <a:t>Embed the question in your work;  </a:t>
            </a:r>
          </a:p>
          <a:p>
            <a:pPr marL="514350" indent="-514350">
              <a:buAutoNum type="arabicPeriod"/>
            </a:pPr>
            <a:r>
              <a:rPr lang="en-CA" sz="3000" dirty="0">
                <a:solidFill>
                  <a:schemeClr val="tx1">
                    <a:lumMod val="65000"/>
                    <a:lumOff val="35000"/>
                  </a:schemeClr>
                </a:solidFill>
              </a:rPr>
              <a:t>Keep track of the impact; and  </a:t>
            </a:r>
          </a:p>
          <a:p>
            <a:pPr marL="514350" indent="-514350">
              <a:buAutoNum type="arabicPeriod"/>
            </a:pPr>
            <a:r>
              <a:rPr lang="en-CA" sz="3000" dirty="0">
                <a:solidFill>
                  <a:schemeClr val="tx1">
                    <a:lumMod val="65000"/>
                    <a:lumOff val="35000"/>
                  </a:schemeClr>
                </a:solidFill>
              </a:rPr>
              <a:t>Feel supported by leadership and your peers </a:t>
            </a:r>
          </a:p>
        </p:txBody>
      </p:sp>
      <p:sp>
        <p:nvSpPr>
          <p:cNvPr id="4" name="Title 1"/>
          <p:cNvSpPr txBox="1">
            <a:spLocks/>
          </p:cNvSpPr>
          <p:nvPr/>
        </p:nvSpPr>
        <p:spPr>
          <a:xfrm>
            <a:off x="446856" y="260648"/>
            <a:ext cx="80855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rgbClr val="C4C224"/>
                </a:solidFill>
                <a:latin typeface="Arial" charset="0"/>
                <a:ea typeface="ＭＳ Ｐゴシック" charset="0"/>
                <a:cs typeface="ＭＳ Ｐゴシック" charset="0"/>
              </a:rPr>
              <a:t>Healthcare Improvement Scotland</a:t>
            </a:r>
          </a:p>
        </p:txBody>
      </p:sp>
      <p:sp>
        <p:nvSpPr>
          <p:cNvPr id="2" name="Footer Placeholder 1">
            <a:extLst>
              <a:ext uri="{FF2B5EF4-FFF2-40B4-BE49-F238E27FC236}">
                <a16:creationId xmlns:a16="http://schemas.microsoft.com/office/drawing/2014/main" id="{F3D726C9-EE83-4A67-9D17-044BE44F7071}"/>
              </a:ext>
            </a:extLst>
          </p:cNvPr>
          <p:cNvSpPr>
            <a:spLocks noGrp="1"/>
          </p:cNvSpPr>
          <p:nvPr>
            <p:ph type="ftr" sz="quarter" idx="11"/>
          </p:nvPr>
        </p:nvSpPr>
        <p:spPr>
          <a:xfrm>
            <a:off x="1331640" y="6381328"/>
            <a:ext cx="5544616" cy="365125"/>
          </a:xfrm>
        </p:spPr>
        <p:txBody>
          <a:bodyPr/>
          <a:lstStyle/>
          <a:p>
            <a:pPr algn="l"/>
            <a:r>
              <a:rPr lang="en-CA" sz="1050" dirty="0">
                <a:solidFill>
                  <a:prstClr val="black">
                    <a:tint val="75000"/>
                  </a:prstClr>
                </a:solidFill>
              </a:rPr>
              <a:t>Healthcare Improvement Scotland 'what matters to you': supporting more meaningful conversations in day-to-day practice. A multiple case study evaluation. May 2019</a:t>
            </a:r>
          </a:p>
          <a:p>
            <a:pPr algn="l"/>
            <a:r>
              <a:rPr lang="en-US" sz="1050" u="sng" dirty="0"/>
              <a:t>https://ihub.scot/media/6401/20190626-wmty-report-v12.pdf</a:t>
            </a:r>
            <a:endParaRPr lang="en-CA" sz="1050" dirty="0">
              <a:solidFill>
                <a:prstClr val="black">
                  <a:tint val="75000"/>
                </a:prstClr>
              </a:solidFill>
            </a:endParaRPr>
          </a:p>
        </p:txBody>
      </p:sp>
    </p:spTree>
    <p:extLst>
      <p:ext uri="{BB962C8B-B14F-4D97-AF65-F5344CB8AC3E}">
        <p14:creationId xmlns:p14="http://schemas.microsoft.com/office/powerpoint/2010/main" val="50533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dirty="0">
              <a:solidFill>
                <a:schemeClr val="tx1">
                  <a:lumMod val="65000"/>
                  <a:lumOff val="35000"/>
                </a:schemeClr>
              </a:solidFill>
            </a:endParaRPr>
          </a:p>
          <a:p>
            <a:r>
              <a:rPr lang="en-CA" dirty="0">
                <a:solidFill>
                  <a:schemeClr val="tx1">
                    <a:lumMod val="65000"/>
                    <a:lumOff val="35000"/>
                  </a:schemeClr>
                </a:solidFill>
              </a:rPr>
              <a:t>Acute Care </a:t>
            </a:r>
          </a:p>
          <a:p>
            <a:r>
              <a:rPr lang="en-CA" dirty="0">
                <a:solidFill>
                  <a:schemeClr val="tx1">
                    <a:lumMod val="65000"/>
                    <a:lumOff val="35000"/>
                  </a:schemeClr>
                </a:solidFill>
              </a:rPr>
              <a:t>Primary Care </a:t>
            </a:r>
          </a:p>
          <a:p>
            <a:r>
              <a:rPr lang="en-CA" dirty="0">
                <a:solidFill>
                  <a:schemeClr val="tx1">
                    <a:lumMod val="65000"/>
                    <a:lumOff val="35000"/>
                  </a:schemeClr>
                </a:solidFill>
              </a:rPr>
              <a:t>Residential Care </a:t>
            </a:r>
          </a:p>
          <a:p>
            <a:r>
              <a:rPr lang="en-CA" dirty="0">
                <a:solidFill>
                  <a:schemeClr val="tx1">
                    <a:lumMod val="65000"/>
                    <a:lumOff val="35000"/>
                  </a:schemeClr>
                </a:solidFill>
              </a:rPr>
              <a:t>Community Care </a:t>
            </a:r>
          </a:p>
        </p:txBody>
      </p:sp>
      <p:sp>
        <p:nvSpPr>
          <p:cNvPr id="4" name="Title 1"/>
          <p:cNvSpPr txBox="1">
            <a:spLocks/>
          </p:cNvSpPr>
          <p:nvPr/>
        </p:nvSpPr>
        <p:spPr>
          <a:xfrm>
            <a:off x="446856" y="260648"/>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rgbClr val="C4C224"/>
                </a:solidFill>
                <a:latin typeface="Arial" charset="0"/>
                <a:ea typeface="ＭＳ Ｐゴシック" charset="0"/>
                <a:cs typeface="ＭＳ Ｐゴシック" charset="0"/>
              </a:rPr>
              <a:t>Practical Implications for Different Care Settings</a:t>
            </a:r>
          </a:p>
        </p:txBody>
      </p:sp>
    </p:spTree>
    <p:extLst>
      <p:ext uri="{BB962C8B-B14F-4D97-AF65-F5344CB8AC3E}">
        <p14:creationId xmlns:p14="http://schemas.microsoft.com/office/powerpoint/2010/main" val="390510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Taking part is easy! Order resources and sign up at </a:t>
            </a:r>
            <a:r>
              <a:rPr lang="en-CA" dirty="0">
                <a:hlinkClick r:id="rId3"/>
              </a:rPr>
              <a:t>www.whatmatterstoyoubc.ca</a:t>
            </a:r>
            <a:r>
              <a:rPr lang="en-CA" b="1" dirty="0"/>
              <a:t> </a:t>
            </a:r>
            <a:r>
              <a:rPr lang="en-CA" dirty="0">
                <a:solidFill>
                  <a:schemeClr val="tx1">
                    <a:lumMod val="65000"/>
                    <a:lumOff val="35000"/>
                  </a:schemeClr>
                </a:solidFill>
              </a:rPr>
              <a:t>to show your commitment to person and family centred care. </a:t>
            </a:r>
          </a:p>
          <a:p>
            <a:pPr marL="0" indent="0">
              <a:buNone/>
            </a:pPr>
            <a:endParaRPr lang="en-CA"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Taking Part is Easy!</a:t>
            </a:r>
          </a:p>
        </p:txBody>
      </p:sp>
    </p:spTree>
    <p:extLst>
      <p:ext uri="{BB962C8B-B14F-4D97-AF65-F5344CB8AC3E}">
        <p14:creationId xmlns:p14="http://schemas.microsoft.com/office/powerpoint/2010/main" val="174921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67333"/>
            <a:ext cx="8712967" cy="4525963"/>
          </a:xfrm>
        </p:spPr>
        <p:txBody>
          <a:bodyPr>
            <a:normAutofit/>
          </a:bodyPr>
          <a:lstStyle/>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If you have a great conversation, we want to hear about it! </a:t>
            </a:r>
          </a:p>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You can share your stories by e-mailing </a:t>
            </a:r>
            <a:r>
              <a:rPr lang="en-CA" dirty="0">
                <a:solidFill>
                  <a:schemeClr val="tx1">
                    <a:lumMod val="65000"/>
                    <a:lumOff val="35000"/>
                  </a:schemeClr>
                </a:solidFill>
                <a:hlinkClick r:id="rId3"/>
              </a:rPr>
              <a:t>whatmatterstoyou@bcpsqc.ca</a:t>
            </a:r>
            <a:r>
              <a:rPr lang="en-CA" dirty="0">
                <a:solidFill>
                  <a:schemeClr val="tx1">
                    <a:lumMod val="65000"/>
                    <a:lumOff val="35000"/>
                  </a:schemeClr>
                </a:solidFill>
              </a:rPr>
              <a:t> or by using the hashtag </a:t>
            </a:r>
            <a:r>
              <a:rPr lang="en-CA" b="1" dirty="0">
                <a:solidFill>
                  <a:schemeClr val="tx1">
                    <a:lumMod val="65000"/>
                    <a:lumOff val="35000"/>
                  </a:schemeClr>
                </a:solidFill>
              </a:rPr>
              <a:t>#</a:t>
            </a:r>
            <a:r>
              <a:rPr lang="en-CA" b="1" dirty="0" err="1">
                <a:solidFill>
                  <a:schemeClr val="tx1">
                    <a:lumMod val="65000"/>
                    <a:lumOff val="35000"/>
                  </a:schemeClr>
                </a:solidFill>
              </a:rPr>
              <a:t>WhatMattersToYou</a:t>
            </a:r>
            <a:r>
              <a:rPr lang="en-CA" b="1" dirty="0">
                <a:solidFill>
                  <a:schemeClr val="tx1">
                    <a:lumMod val="65000"/>
                    <a:lumOff val="35000"/>
                  </a:schemeClr>
                </a:solidFill>
              </a:rPr>
              <a:t> </a:t>
            </a:r>
            <a:r>
              <a:rPr lang="en-CA" dirty="0">
                <a:solidFill>
                  <a:schemeClr val="tx1">
                    <a:lumMod val="65000"/>
                    <a:lumOff val="35000"/>
                  </a:schemeClr>
                </a:solidFill>
              </a:rPr>
              <a:t>on social media.</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rgbClr val="C4C224"/>
                </a:solidFill>
                <a:latin typeface="Arial" charset="0"/>
                <a:ea typeface="ＭＳ Ｐゴシック" charset="0"/>
                <a:cs typeface="ＭＳ Ｐゴシック" charset="0"/>
              </a:rPr>
              <a:t>Tell Us All About It!</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2280" y="4869160"/>
            <a:ext cx="1428750" cy="1162050"/>
          </a:xfrm>
          <a:prstGeom prst="rect">
            <a:avLst/>
          </a:prstGeom>
        </p:spPr>
      </p:pic>
    </p:spTree>
    <p:extLst>
      <p:ext uri="{BB962C8B-B14F-4D97-AF65-F5344CB8AC3E}">
        <p14:creationId xmlns:p14="http://schemas.microsoft.com/office/powerpoint/2010/main" val="105992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If you want to participate, we have created resources to help you promote the initiative:</a:t>
            </a:r>
          </a:p>
          <a:p>
            <a:pPr lvl="1">
              <a:buFont typeface="Arial" panose="020B0604020202020204" pitchFamily="34" charset="0"/>
              <a:buChar char="•"/>
            </a:pPr>
            <a:r>
              <a:rPr lang="en-CA" sz="3000" dirty="0">
                <a:solidFill>
                  <a:schemeClr val="tx1">
                    <a:lumMod val="65000"/>
                    <a:lumOff val="35000"/>
                  </a:schemeClr>
                </a:solidFill>
              </a:rPr>
              <a:t>Posters</a:t>
            </a:r>
          </a:p>
          <a:p>
            <a:pPr lvl="1">
              <a:buFont typeface="Arial" panose="020B0604020202020204" pitchFamily="34" charset="0"/>
              <a:buChar char="•"/>
            </a:pPr>
            <a:r>
              <a:rPr lang="en-CA" sz="3000" dirty="0">
                <a:solidFill>
                  <a:schemeClr val="tx1">
                    <a:lumMod val="65000"/>
                    <a:lumOff val="35000"/>
                  </a:schemeClr>
                </a:solidFill>
              </a:rPr>
              <a:t>Pocket cards</a:t>
            </a:r>
          </a:p>
          <a:p>
            <a:pPr lvl="1">
              <a:buFont typeface="Arial" panose="020B0604020202020204" pitchFamily="34" charset="0"/>
              <a:buChar char="•"/>
            </a:pPr>
            <a:r>
              <a:rPr lang="en-CA" sz="3000" dirty="0">
                <a:solidFill>
                  <a:schemeClr val="tx1">
                    <a:lumMod val="65000"/>
                    <a:lumOff val="35000"/>
                  </a:schemeClr>
                </a:solidFill>
              </a:rPr>
              <a:t>Bookmarks</a:t>
            </a:r>
          </a:p>
          <a:p>
            <a:pPr lvl="1">
              <a:buFont typeface="Arial" panose="020B0604020202020204" pitchFamily="34" charset="0"/>
              <a:buChar char="•"/>
            </a:pPr>
            <a:r>
              <a:rPr lang="en-CA" sz="3000" dirty="0">
                <a:solidFill>
                  <a:schemeClr val="tx1">
                    <a:lumMod val="65000"/>
                    <a:lumOff val="35000"/>
                  </a:schemeClr>
                </a:solidFill>
              </a:rPr>
              <a:t>Buttons</a:t>
            </a:r>
          </a:p>
          <a:p>
            <a:pPr lvl="1">
              <a:buFont typeface="Arial" panose="020B0604020202020204" pitchFamily="34" charset="0"/>
              <a:buChar char="•"/>
            </a:pPr>
            <a:r>
              <a:rPr lang="en-CA" sz="3000" dirty="0">
                <a:solidFill>
                  <a:schemeClr val="tx1">
                    <a:lumMod val="65000"/>
                    <a:lumOff val="35000"/>
                  </a:schemeClr>
                </a:solidFill>
              </a:rPr>
              <a:t>Videos</a:t>
            </a:r>
          </a:p>
          <a:p>
            <a:endParaRPr lang="en-CA" sz="3000" dirty="0"/>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Tools for What Matters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32004"/>
            <a:ext cx="2808312" cy="281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599333"/>
            <a:ext cx="250507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24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dirty="0">
                <a:solidFill>
                  <a:schemeClr val="tx1">
                    <a:lumMod val="65000"/>
                    <a:lumOff val="35000"/>
                  </a:schemeClr>
                </a:solidFill>
              </a:rPr>
              <a:t>Health care providers across BC are invited to add this one simple question to every patient interaction, each and every day, in order to improve care. </a:t>
            </a:r>
          </a:p>
          <a:p>
            <a:pPr marL="0" indent="0">
              <a:buNone/>
            </a:pPr>
            <a:endParaRPr lang="en-CA" dirty="0">
              <a:solidFill>
                <a:schemeClr val="tx1">
                  <a:lumMod val="65000"/>
                  <a:lumOff val="35000"/>
                </a:schemeClr>
              </a:solidFill>
            </a:endParaRPr>
          </a:p>
          <a:p>
            <a:pPr marL="0" indent="0">
              <a:buNone/>
            </a:pPr>
            <a:r>
              <a:rPr lang="en-CA" dirty="0">
                <a:solidFill>
                  <a:schemeClr val="tx1">
                    <a:lumMod val="65000"/>
                    <a:lumOff val="35000"/>
                  </a:schemeClr>
                </a:solidFill>
              </a:rPr>
              <a:t>That question is, </a:t>
            </a:r>
            <a:br>
              <a:rPr lang="en-CA" dirty="0">
                <a:solidFill>
                  <a:schemeClr val="tx1">
                    <a:lumMod val="65000"/>
                    <a:lumOff val="35000"/>
                  </a:schemeClr>
                </a:solidFill>
              </a:rPr>
            </a:br>
            <a:r>
              <a:rPr lang="en-CA" b="1" dirty="0">
                <a:solidFill>
                  <a:schemeClr val="tx1">
                    <a:lumMod val="65000"/>
                    <a:lumOff val="35000"/>
                  </a:schemeClr>
                </a:solidFill>
              </a:rPr>
              <a:t>“What matters to you?” </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What Is It?</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3666" y="3601169"/>
            <a:ext cx="29527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134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4200" dirty="0">
                <a:solidFill>
                  <a:srgbClr val="C4C224"/>
                </a:solidFill>
                <a:latin typeface="Arial" charset="0"/>
                <a:ea typeface="ＭＳ Ｐゴシック" charset="0"/>
                <a:cs typeface="ＭＳ Ｐゴシック" charset="0"/>
              </a:rPr>
              <a:t>Questions?</a:t>
            </a:r>
            <a:endParaRPr lang="en-CA" sz="4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73016"/>
            <a:ext cx="295116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09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CA" sz="2000" dirty="0">
              <a:solidFill>
                <a:schemeClr val="tx1">
                  <a:lumMod val="65000"/>
                  <a:lumOff val="35000"/>
                </a:schemeClr>
              </a:solidFill>
            </a:endParaRPr>
          </a:p>
          <a:p>
            <a:pPr marL="0" indent="0" algn="ctr">
              <a:buNone/>
            </a:pPr>
            <a:r>
              <a:rPr lang="en-CA" dirty="0">
                <a:solidFill>
                  <a:schemeClr val="tx1">
                    <a:lumMod val="65000"/>
                    <a:lumOff val="35000"/>
                  </a:schemeClr>
                </a:solidFill>
              </a:rPr>
              <a:t>“What Matters to You?” Day started in Norway in 2014, with the simple goal of encouraging meaningful conversations between patients, caregivers, and families, and their health care providers. </a:t>
            </a:r>
          </a:p>
        </p:txBody>
      </p:sp>
      <p:sp>
        <p:nvSpPr>
          <p:cNvPr id="5"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Where Did It All Begin?</a:t>
            </a:r>
          </a:p>
        </p:txBody>
      </p:sp>
      <p:pic>
        <p:nvPicPr>
          <p:cNvPr id="1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184" y="4168199"/>
            <a:ext cx="1368152" cy="234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7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CA" dirty="0">
                <a:solidFill>
                  <a:schemeClr val="tx1">
                    <a:lumMod val="65000"/>
                    <a:lumOff val="35000"/>
                  </a:schemeClr>
                </a:solidFill>
              </a:rPr>
              <a:t>From Norway it expanded to Scotland, Brazil and beyond! More than 30 countries participated in 2017, including BC!</a:t>
            </a:r>
          </a:p>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Participation in BC is supported through a partnership between the Patient Voices Network (PVN), the Council and provincial partners.</a:t>
            </a:r>
          </a:p>
          <a:p>
            <a:pPr algn="ctr"/>
            <a:endParaRPr lang="en-CA" dirty="0"/>
          </a:p>
        </p:txBody>
      </p:sp>
      <p:sp>
        <p:nvSpPr>
          <p:cNvPr id="5"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Where Did it All Begin?</a:t>
            </a:r>
          </a:p>
        </p:txBody>
      </p:sp>
    </p:spTree>
    <p:extLst>
      <p:ext uri="{BB962C8B-B14F-4D97-AF65-F5344CB8AC3E}">
        <p14:creationId xmlns:p14="http://schemas.microsoft.com/office/powerpoint/2010/main" val="65292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endParaRPr lang="en-US" sz="2400" i="1" dirty="0">
              <a:solidFill>
                <a:schemeClr val="tx1">
                  <a:lumMod val="65000"/>
                  <a:lumOff val="35000"/>
                </a:schemeClr>
              </a:solidFill>
            </a:endParaRPr>
          </a:p>
          <a:p>
            <a:pPr marL="114300" indent="0" algn="ctr">
              <a:buNone/>
            </a:pPr>
            <a:r>
              <a:rPr lang="en-US" i="1" dirty="0">
                <a:solidFill>
                  <a:schemeClr val="tx1">
                    <a:lumMod val="65000"/>
                    <a:lumOff val="35000"/>
                  </a:schemeClr>
                </a:solidFill>
              </a:rPr>
              <a:t>“Encouraging and supporting more meaningful conversations between people who provide health and social care and people, families and </a:t>
            </a:r>
            <a:r>
              <a:rPr lang="en-US" i="1" dirty="0" err="1">
                <a:solidFill>
                  <a:schemeClr val="tx1">
                    <a:lumMod val="65000"/>
                    <a:lumOff val="35000"/>
                  </a:schemeClr>
                </a:solidFill>
              </a:rPr>
              <a:t>carers</a:t>
            </a:r>
            <a:r>
              <a:rPr lang="en-US" i="1" dirty="0">
                <a:solidFill>
                  <a:schemeClr val="tx1">
                    <a:lumMod val="65000"/>
                    <a:lumOff val="35000"/>
                  </a:schemeClr>
                </a:solidFill>
              </a:rPr>
              <a:t> who receive health and social care.”</a:t>
            </a:r>
            <a:endParaRPr lang="en-CA" i="1" dirty="0">
              <a:solidFill>
                <a:schemeClr val="tx1">
                  <a:lumMod val="65000"/>
                  <a:lumOff val="35000"/>
                </a:schemeClr>
              </a:solidFill>
            </a:endParaRPr>
          </a:p>
        </p:txBody>
      </p:sp>
      <p:sp>
        <p:nvSpPr>
          <p:cNvPr id="6"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Aim</a:t>
            </a:r>
          </a:p>
        </p:txBody>
      </p:sp>
    </p:spTree>
    <p:extLst>
      <p:ext uri="{BB962C8B-B14F-4D97-AF65-F5344CB8AC3E}">
        <p14:creationId xmlns:p14="http://schemas.microsoft.com/office/powerpoint/2010/main" val="29535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CA" dirty="0">
                <a:solidFill>
                  <a:schemeClr val="tx1">
                    <a:lumMod val="65000"/>
                    <a:lumOff val="35000"/>
                  </a:schemeClr>
                </a:solidFill>
              </a:rPr>
              <a:t>Providing person and family centred care is important because it results in better outcomes for patients and greater satisfaction with care. </a:t>
            </a:r>
          </a:p>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Asking “What Matters to You?” supports this by putting the patient voice at the centre of care, by focusing on what matters to them. </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Why is it Important?</a:t>
            </a:r>
          </a:p>
        </p:txBody>
      </p:sp>
    </p:spTree>
    <p:extLst>
      <p:ext uri="{BB962C8B-B14F-4D97-AF65-F5344CB8AC3E}">
        <p14:creationId xmlns:p14="http://schemas.microsoft.com/office/powerpoint/2010/main" val="313603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CA" dirty="0">
                <a:solidFill>
                  <a:schemeClr val="tx1">
                    <a:lumMod val="65000"/>
                    <a:lumOff val="35000"/>
                  </a:schemeClr>
                </a:solidFill>
              </a:rPr>
              <a:t>Ask what matters</a:t>
            </a:r>
          </a:p>
          <a:p>
            <a:pPr marL="514350" indent="-514350">
              <a:buAutoNum type="arabicPeriod"/>
            </a:pPr>
            <a:r>
              <a:rPr lang="en-CA" dirty="0">
                <a:solidFill>
                  <a:schemeClr val="tx1">
                    <a:lumMod val="65000"/>
                    <a:lumOff val="35000"/>
                  </a:schemeClr>
                </a:solidFill>
              </a:rPr>
              <a:t>Listen to what matters</a:t>
            </a:r>
          </a:p>
          <a:p>
            <a:pPr marL="514350" indent="-514350">
              <a:buAutoNum type="arabicPeriod"/>
            </a:pPr>
            <a:r>
              <a:rPr lang="en-CA" dirty="0">
                <a:solidFill>
                  <a:schemeClr val="tx1">
                    <a:lumMod val="65000"/>
                    <a:lumOff val="35000"/>
                  </a:schemeClr>
                </a:solidFill>
              </a:rPr>
              <a:t>Do what matters</a:t>
            </a:r>
          </a:p>
          <a:p>
            <a:pPr marL="0" indent="0">
              <a:buNone/>
            </a:pPr>
            <a:endParaRPr lang="en-CA" dirty="0">
              <a:solidFill>
                <a:schemeClr val="tx1">
                  <a:lumMod val="65000"/>
                  <a:lumOff val="35000"/>
                </a:schemeClr>
              </a:solidFill>
            </a:endParaRP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 three step process</a:t>
            </a:r>
          </a:p>
        </p:txBody>
      </p:sp>
    </p:spTree>
    <p:extLst>
      <p:ext uri="{BB962C8B-B14F-4D97-AF65-F5344CB8AC3E}">
        <p14:creationId xmlns:p14="http://schemas.microsoft.com/office/powerpoint/2010/main" val="16390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403648"/>
            <a:ext cx="8229600" cy="4525963"/>
          </a:xfrm>
        </p:spPr>
        <p:txBody>
          <a:bodyPr>
            <a:noAutofit/>
          </a:bodyPr>
          <a:lstStyle/>
          <a:p>
            <a:pPr marL="0" indent="0" algn="ctr">
              <a:buNone/>
            </a:pPr>
            <a:endParaRPr lang="en-CA" dirty="0">
              <a:solidFill>
                <a:schemeClr val="tx1">
                  <a:lumMod val="65000"/>
                  <a:lumOff val="35000"/>
                </a:schemeClr>
              </a:solidFill>
            </a:endParaRPr>
          </a:p>
          <a:p>
            <a:pPr marL="0" indent="0" algn="ctr">
              <a:buNone/>
            </a:pPr>
            <a:r>
              <a:rPr lang="en-CA" dirty="0">
                <a:solidFill>
                  <a:schemeClr val="tx1">
                    <a:lumMod val="65000"/>
                    <a:lumOff val="35000"/>
                  </a:schemeClr>
                </a:solidFill>
              </a:rPr>
              <a:t>The first step in beginning a conversation is to ask “What matters to you?” Sometimes this question may not be the right fit, so we encourage you to make it your own and adapt it to the context where you work. There are different ways to ask “What matters to you?”</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Asking What Matters</a:t>
            </a:r>
          </a:p>
        </p:txBody>
      </p:sp>
    </p:spTree>
    <p:extLst>
      <p:ext uri="{BB962C8B-B14F-4D97-AF65-F5344CB8AC3E}">
        <p14:creationId xmlns:p14="http://schemas.microsoft.com/office/powerpoint/2010/main" val="327806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000" dirty="0">
                <a:solidFill>
                  <a:schemeClr val="tx1">
                    <a:lumMod val="65000"/>
                    <a:lumOff val="35000"/>
                  </a:schemeClr>
                </a:solidFill>
              </a:rPr>
              <a:t>It’s important to foster open communication and support patients to speak honestly and directly by:</a:t>
            </a:r>
          </a:p>
          <a:p>
            <a:endParaRPr lang="en-CA" sz="3000" dirty="0">
              <a:solidFill>
                <a:schemeClr val="tx1">
                  <a:lumMod val="65000"/>
                  <a:lumOff val="35000"/>
                </a:schemeClr>
              </a:solidFill>
            </a:endParaRPr>
          </a:p>
          <a:p>
            <a:r>
              <a:rPr lang="en-CA" sz="3000" dirty="0">
                <a:solidFill>
                  <a:schemeClr val="tx1">
                    <a:lumMod val="65000"/>
                    <a:lumOff val="35000"/>
                  </a:schemeClr>
                </a:solidFill>
              </a:rPr>
              <a:t>Establishing an empathetic relationship</a:t>
            </a:r>
          </a:p>
          <a:p>
            <a:r>
              <a:rPr lang="en-CA" sz="3000" dirty="0">
                <a:solidFill>
                  <a:schemeClr val="tx1">
                    <a:lumMod val="65000"/>
                    <a:lumOff val="35000"/>
                  </a:schemeClr>
                </a:solidFill>
              </a:rPr>
              <a:t>Understanding the person in the context of their own life</a:t>
            </a:r>
          </a:p>
          <a:p>
            <a:r>
              <a:rPr lang="en-CA" sz="3000" dirty="0">
                <a:solidFill>
                  <a:schemeClr val="tx1">
                    <a:lumMod val="65000"/>
                    <a:lumOff val="35000"/>
                  </a:schemeClr>
                </a:solidFill>
              </a:rPr>
              <a:t>Making time and space for questions</a:t>
            </a:r>
          </a:p>
        </p:txBody>
      </p:sp>
      <p:sp>
        <p:nvSpPr>
          <p:cNvPr id="4" name="Title 1"/>
          <p:cNvSpPr txBox="1">
            <a:spLocks/>
          </p:cNvSpPr>
          <p:nvPr/>
        </p:nvSpPr>
        <p:spPr>
          <a:xfrm>
            <a:off x="44685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b="1" dirty="0">
                <a:solidFill>
                  <a:srgbClr val="C4C224"/>
                </a:solidFill>
                <a:latin typeface="Arial" charset="0"/>
                <a:ea typeface="ＭＳ Ｐゴシック" charset="0"/>
                <a:cs typeface="ＭＳ Ｐゴシック" charset="0"/>
              </a:rPr>
              <a:t>Asking What Matters</a:t>
            </a:r>
          </a:p>
        </p:txBody>
      </p:sp>
    </p:spTree>
    <p:extLst>
      <p:ext uri="{BB962C8B-B14F-4D97-AF65-F5344CB8AC3E}">
        <p14:creationId xmlns:p14="http://schemas.microsoft.com/office/powerpoint/2010/main" val="428805407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27774</TotalTime>
  <Words>1294</Words>
  <Application>Microsoft Macintosh PowerPoint</Application>
  <PresentationFormat>On-screen Show (4:3)</PresentationFormat>
  <Paragraphs>161</Paragraphs>
  <Slides>20</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2_Office Theme</vt:lpstr>
      <vt:lpstr>3_Office Theme</vt:lpstr>
      <vt:lpstr>WHAT MATTERS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Siu</dc:creator>
  <cp:lastModifiedBy>Ruhee Mardhani</cp:lastModifiedBy>
  <cp:revision>148</cp:revision>
  <cp:lastPrinted>2017-04-20T14:42:36Z</cp:lastPrinted>
  <dcterms:created xsi:type="dcterms:W3CDTF">2016-11-02T23:51:40Z</dcterms:created>
  <dcterms:modified xsi:type="dcterms:W3CDTF">2020-04-16T16:27:50Z</dcterms:modified>
</cp:coreProperties>
</file>